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B282E-DA3B-4DAD-B289-B9B63B6E62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C37075-CF1C-4D44-9FCE-CF5364633FB0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Premio Living </a:t>
          </a:r>
          <a:r>
            <a:rPr lang="es-ES" dirty="0" err="1">
              <a:solidFill>
                <a:srgbClr val="008000"/>
              </a:solidFill>
            </a:rPr>
            <a:t>Legends</a:t>
          </a:r>
          <a:r>
            <a:rPr lang="es-ES" dirty="0">
              <a:solidFill>
                <a:srgbClr val="008000"/>
              </a:solidFill>
            </a:rPr>
            <a:t> por Servicios a la Humanidad.</a:t>
          </a:r>
        </a:p>
      </dgm:t>
    </dgm:pt>
    <dgm:pt modelId="{800C4CEB-D6C3-4DCF-8134-D0E308AA0682}" type="parTrans" cxnId="{7D75ED65-2D02-4982-A2FC-69A1E67C25A3}">
      <dgm:prSet/>
      <dgm:spPr/>
      <dgm:t>
        <a:bodyPr/>
        <a:lstStyle/>
        <a:p>
          <a:endParaRPr lang="es-ES"/>
        </a:p>
      </dgm:t>
    </dgm:pt>
    <dgm:pt modelId="{1DCD6FF7-650C-4B41-8873-43851E9506BA}" type="sibTrans" cxnId="{7D75ED65-2D02-4982-A2FC-69A1E67C25A3}">
      <dgm:prSet/>
      <dgm:spPr/>
      <dgm:t>
        <a:bodyPr/>
        <a:lstStyle/>
        <a:p>
          <a:endParaRPr lang="es-ES"/>
        </a:p>
      </dgm:t>
    </dgm:pt>
    <dgm:pt modelId="{60E0E366-E2DD-40CB-8786-39D6F52A98F3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Medalla de Justicia John </a:t>
          </a:r>
          <a:r>
            <a:rPr lang="es-ES" dirty="0" err="1">
              <a:solidFill>
                <a:srgbClr val="008000"/>
              </a:solidFill>
            </a:rPr>
            <a:t>Jay</a:t>
          </a:r>
          <a:r>
            <a:rPr lang="es-ES" dirty="0">
              <a:solidFill>
                <a:srgbClr val="008000"/>
              </a:solidFill>
            </a:rPr>
            <a:t>, entregada por el Colegio de Justicia Criminal John </a:t>
          </a:r>
          <a:r>
            <a:rPr lang="es-ES" dirty="0" err="1">
              <a:solidFill>
                <a:srgbClr val="008000"/>
              </a:solidFill>
            </a:rPr>
            <a:t>Jay</a:t>
          </a:r>
          <a:r>
            <a:rPr lang="es-ES" dirty="0">
              <a:solidFill>
                <a:srgbClr val="008000"/>
              </a:solidFill>
            </a:rPr>
            <a:t>.</a:t>
          </a:r>
        </a:p>
      </dgm:t>
    </dgm:pt>
    <dgm:pt modelId="{9D5F2DE6-E555-4836-B9D9-FA0CC1A4ED52}" type="parTrans" cxnId="{B09A634B-CD1B-474C-B0D3-1F538C2FA770}">
      <dgm:prSet/>
      <dgm:spPr/>
      <dgm:t>
        <a:bodyPr/>
        <a:lstStyle/>
        <a:p>
          <a:endParaRPr lang="es-ES"/>
        </a:p>
      </dgm:t>
    </dgm:pt>
    <dgm:pt modelId="{CDA5A4B4-3040-4265-995D-8B97822A035E}" type="sibTrans" cxnId="{B09A634B-CD1B-474C-B0D3-1F538C2FA770}">
      <dgm:prSet/>
      <dgm:spPr/>
      <dgm:t>
        <a:bodyPr/>
        <a:lstStyle/>
        <a:p>
          <a:endParaRPr lang="es-ES"/>
        </a:p>
      </dgm:t>
    </dgm:pt>
    <dgm:pt modelId="{844A41B7-8D54-4A39-B4D8-CD7B3AFEA440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Premio </a:t>
          </a:r>
          <a:r>
            <a:rPr lang="es-ES" dirty="0" err="1">
              <a:solidFill>
                <a:srgbClr val="008000"/>
              </a:solidFill>
            </a:rPr>
            <a:t>Gruber</a:t>
          </a:r>
          <a:r>
            <a:rPr lang="es-ES" dirty="0">
              <a:solidFill>
                <a:srgbClr val="008000"/>
              </a:solidFill>
            </a:rPr>
            <a:t> por los Derechos de la Mujer en 2009.</a:t>
          </a:r>
        </a:p>
      </dgm:t>
    </dgm:pt>
    <dgm:pt modelId="{A6174798-F6FF-4EBD-B22E-75E438D5C893}" type="parTrans" cxnId="{BAAE983C-7C9A-4C30-BD2A-041D9C49D4A5}">
      <dgm:prSet/>
      <dgm:spPr/>
      <dgm:t>
        <a:bodyPr/>
        <a:lstStyle/>
        <a:p>
          <a:endParaRPr lang="es-ES"/>
        </a:p>
      </dgm:t>
    </dgm:pt>
    <dgm:pt modelId="{150BB2FC-DB05-4310-A909-DEFB5DA1EF63}" type="sibTrans" cxnId="{BAAE983C-7C9A-4C30-BD2A-041D9C49D4A5}">
      <dgm:prSet/>
      <dgm:spPr/>
      <dgm:t>
        <a:bodyPr/>
        <a:lstStyle/>
        <a:p>
          <a:endParaRPr lang="es-ES"/>
        </a:p>
      </dgm:t>
    </dgm:pt>
    <dgm:pt modelId="{44D7DCE5-4A65-4790-BF1D-9D4644E17C70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John F. Kennedy Premio Perfil de Coraje en 2009.</a:t>
          </a:r>
        </a:p>
      </dgm:t>
    </dgm:pt>
    <dgm:pt modelId="{82025534-57F8-4313-9268-9175ED0CCBB4}" type="parTrans" cxnId="{55D03FB5-D6CD-4601-9547-086498B1AF30}">
      <dgm:prSet/>
      <dgm:spPr/>
      <dgm:t>
        <a:bodyPr/>
        <a:lstStyle/>
        <a:p>
          <a:endParaRPr lang="es-ES"/>
        </a:p>
      </dgm:t>
    </dgm:pt>
    <dgm:pt modelId="{76DCADBE-42DB-43AB-B06E-1A88DF3E4EA9}" type="sibTrans" cxnId="{55D03FB5-D6CD-4601-9547-086498B1AF30}">
      <dgm:prSet/>
      <dgm:spPr/>
      <dgm:t>
        <a:bodyPr/>
        <a:lstStyle/>
        <a:p>
          <a:endParaRPr lang="es-ES"/>
        </a:p>
      </dgm:t>
    </dgm:pt>
    <dgm:pt modelId="{DBEE8DD4-DF2C-430A-B606-1AAEA721709E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dirty="0">
              <a:solidFill>
                <a:srgbClr val="008000"/>
              </a:solidFill>
            </a:rPr>
            <a:t>Women's </a:t>
          </a:r>
          <a:r>
            <a:rPr lang="en-US" dirty="0" err="1">
              <a:solidFill>
                <a:srgbClr val="008000"/>
              </a:solidFill>
            </a:rPr>
            <a:t>eNews</a:t>
          </a:r>
          <a:r>
            <a:rPr lang="en-US" dirty="0">
              <a:solidFill>
                <a:srgbClr val="008000"/>
              </a:solidFill>
            </a:rPr>
            <a:t> 2008 Leaders for the 21st Century Award</a:t>
          </a:r>
          <a:r>
            <a:rPr lang="en-US" baseline="30000" dirty="0">
              <a:solidFill>
                <a:srgbClr val="008000"/>
              </a:solidFill>
            </a:rPr>
            <a:t>14</a:t>
          </a:r>
          <a:endParaRPr lang="es-ES" dirty="0">
            <a:solidFill>
              <a:srgbClr val="008000"/>
            </a:solidFill>
          </a:endParaRPr>
        </a:p>
      </dgm:t>
    </dgm:pt>
    <dgm:pt modelId="{25D38249-1E2F-43BB-8431-A0A4F92A0906}" type="parTrans" cxnId="{B5F79523-332E-47FA-9657-B6B205F491F1}">
      <dgm:prSet/>
      <dgm:spPr/>
      <dgm:t>
        <a:bodyPr/>
        <a:lstStyle/>
        <a:p>
          <a:endParaRPr lang="es-ES"/>
        </a:p>
      </dgm:t>
    </dgm:pt>
    <dgm:pt modelId="{295A6422-E0C1-4EA8-A279-04E8AC707AA2}" type="sibTrans" cxnId="{B5F79523-332E-47FA-9657-B6B205F491F1}">
      <dgm:prSet/>
      <dgm:spPr/>
      <dgm:t>
        <a:bodyPr/>
        <a:lstStyle/>
        <a:p>
          <a:endParaRPr lang="es-ES"/>
        </a:p>
      </dgm:t>
    </dgm:pt>
    <dgm:pt modelId="{9E3A6E7A-6C91-4BB8-B8A5-085131C504BA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Cinta Azul para la Paz de la Escuela de Gobierno John F. Kennedy en la Universidad Harvard en 2007</a:t>
          </a:r>
        </a:p>
      </dgm:t>
    </dgm:pt>
    <dgm:pt modelId="{2EAAABF7-A736-4780-9D9C-77D9B66AD709}" type="parTrans" cxnId="{D1462305-F85F-43CF-A775-777F3F96DE70}">
      <dgm:prSet/>
      <dgm:spPr/>
      <dgm:t>
        <a:bodyPr/>
        <a:lstStyle/>
        <a:p>
          <a:endParaRPr lang="es-ES"/>
        </a:p>
      </dgm:t>
    </dgm:pt>
    <dgm:pt modelId="{F6BFF72C-DA74-497B-8DD8-60E039E97A29}" type="sibTrans" cxnId="{D1462305-F85F-43CF-A775-777F3F96DE70}">
      <dgm:prSet/>
      <dgm:spPr/>
      <dgm:t>
        <a:bodyPr/>
        <a:lstStyle/>
        <a:p>
          <a:endParaRPr lang="es-ES"/>
        </a:p>
      </dgm:t>
    </dgm:pt>
    <dgm:pt modelId="{1EBAA2FA-F426-4C67-A76B-D52AC052D679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dirty="0">
              <a:solidFill>
                <a:srgbClr val="008000"/>
              </a:solidFill>
            </a:rPr>
            <a:t>Premio Humanitario </a:t>
          </a:r>
          <a:r>
            <a:rPr lang="es-ES" dirty="0" err="1">
              <a:solidFill>
                <a:srgbClr val="008000"/>
              </a:solidFill>
            </a:rPr>
            <a:t>Joli</a:t>
          </a:r>
          <a:r>
            <a:rPr lang="es-ES" dirty="0">
              <a:solidFill>
                <a:srgbClr val="008000"/>
              </a:solidFill>
            </a:rPr>
            <a:t> de la Escuela Condado </a:t>
          </a:r>
          <a:r>
            <a:rPr lang="es-ES" dirty="0" err="1">
              <a:solidFill>
                <a:srgbClr val="008000"/>
              </a:solidFill>
            </a:rPr>
            <a:t>Riverdale</a:t>
          </a:r>
          <a:r>
            <a:rPr lang="es-ES" dirty="0">
              <a:solidFill>
                <a:srgbClr val="008000"/>
              </a:solidFill>
            </a:rPr>
            <a:t> en 2007</a:t>
          </a:r>
        </a:p>
      </dgm:t>
    </dgm:pt>
    <dgm:pt modelId="{F42C6BB4-EDD2-4D5B-A285-78EBCE0E2584}" type="parTrans" cxnId="{5FA5EE06-E1F3-4BB6-8185-895E15337522}">
      <dgm:prSet/>
      <dgm:spPr/>
      <dgm:t>
        <a:bodyPr/>
        <a:lstStyle/>
        <a:p>
          <a:endParaRPr lang="es-ES"/>
        </a:p>
      </dgm:t>
    </dgm:pt>
    <dgm:pt modelId="{3FD7E0BB-0C8F-4366-8180-351CE703394D}" type="sibTrans" cxnId="{5FA5EE06-E1F3-4BB6-8185-895E15337522}">
      <dgm:prSet/>
      <dgm:spPr/>
      <dgm:t>
        <a:bodyPr/>
        <a:lstStyle/>
        <a:p>
          <a:endParaRPr lang="es-ES"/>
        </a:p>
      </dgm:t>
    </dgm:pt>
    <dgm:pt modelId="{A801036C-1717-4CF5-BB28-A8F86B215E33}" type="pres">
      <dgm:prSet presAssocID="{700B282E-DA3B-4DAD-B289-B9B63B6E62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E76127-B9D8-496C-9329-1CF7B2933428}" type="pres">
      <dgm:prSet presAssocID="{22C37075-CF1C-4D44-9FCE-CF5364633FB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C6995-907A-4C2C-817D-744FB86AA6EA}" type="pres">
      <dgm:prSet presAssocID="{1DCD6FF7-650C-4B41-8873-43851E9506BA}" presName="sibTrans" presStyleCnt="0"/>
      <dgm:spPr/>
    </dgm:pt>
    <dgm:pt modelId="{303728D6-86F1-4BAD-ADE7-2979EAA61898}" type="pres">
      <dgm:prSet presAssocID="{60E0E366-E2DD-40CB-8786-39D6F52A98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B5D08-DC8E-4E19-972C-A32B057880AE}" type="pres">
      <dgm:prSet presAssocID="{CDA5A4B4-3040-4265-995D-8B97822A035E}" presName="sibTrans" presStyleCnt="0"/>
      <dgm:spPr/>
    </dgm:pt>
    <dgm:pt modelId="{63856A66-98A9-4C47-B0F9-9EF7C027B98E}" type="pres">
      <dgm:prSet presAssocID="{844A41B7-8D54-4A39-B4D8-CD7B3AFEA44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3A33B-4677-4993-A1D3-F26CC2C27A11}" type="pres">
      <dgm:prSet presAssocID="{150BB2FC-DB05-4310-A909-DEFB5DA1EF63}" presName="sibTrans" presStyleCnt="0"/>
      <dgm:spPr/>
    </dgm:pt>
    <dgm:pt modelId="{2F574E1A-B161-444D-91EA-4F4D55B65FF2}" type="pres">
      <dgm:prSet presAssocID="{44D7DCE5-4A65-4790-BF1D-9D4644E17C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3519A8-220E-41ED-B742-27E8012DB8F6}" type="pres">
      <dgm:prSet presAssocID="{76DCADBE-42DB-43AB-B06E-1A88DF3E4EA9}" presName="sibTrans" presStyleCnt="0"/>
      <dgm:spPr/>
    </dgm:pt>
    <dgm:pt modelId="{9EC1BB58-A4E3-4F3A-B1DD-06B35DF9C8EE}" type="pres">
      <dgm:prSet presAssocID="{9E3A6E7A-6C91-4BB8-B8A5-085131C504B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8CD69-CB86-4913-B0C0-69E7F85052A9}" type="pres">
      <dgm:prSet presAssocID="{F6BFF72C-DA74-497B-8DD8-60E039E97A29}" presName="sibTrans" presStyleCnt="0"/>
      <dgm:spPr/>
    </dgm:pt>
    <dgm:pt modelId="{C3ADEA28-F56F-4F57-8ADB-0A2063DC8E39}" type="pres">
      <dgm:prSet presAssocID="{1EBAA2FA-F426-4C67-A76B-D52AC052D6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2BE45-B6B7-429A-905E-E7A79867090D}" type="pres">
      <dgm:prSet presAssocID="{3FD7E0BB-0C8F-4366-8180-351CE703394D}" presName="sibTrans" presStyleCnt="0"/>
      <dgm:spPr/>
    </dgm:pt>
    <dgm:pt modelId="{712C6680-FC6A-4DFF-8009-81E08ABAD4C1}" type="pres">
      <dgm:prSet presAssocID="{DBEE8DD4-DF2C-430A-B606-1AAEA721709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1184B4-4175-472B-B5F9-B92B9BF7EA7E}" type="presOf" srcId="{844A41B7-8D54-4A39-B4D8-CD7B3AFEA440}" destId="{63856A66-98A9-4C47-B0F9-9EF7C027B98E}" srcOrd="0" destOrd="0" presId="urn:microsoft.com/office/officeart/2005/8/layout/default"/>
    <dgm:cxn modelId="{D1462305-F85F-43CF-A775-777F3F96DE70}" srcId="{700B282E-DA3B-4DAD-B289-B9B63B6E629C}" destId="{9E3A6E7A-6C91-4BB8-B8A5-085131C504BA}" srcOrd="4" destOrd="0" parTransId="{2EAAABF7-A736-4780-9D9C-77D9B66AD709}" sibTransId="{F6BFF72C-DA74-497B-8DD8-60E039E97A29}"/>
    <dgm:cxn modelId="{81606CE0-45CA-4EE8-A4AF-192652533384}" type="presOf" srcId="{9E3A6E7A-6C91-4BB8-B8A5-085131C504BA}" destId="{9EC1BB58-A4E3-4F3A-B1DD-06B35DF9C8EE}" srcOrd="0" destOrd="0" presId="urn:microsoft.com/office/officeart/2005/8/layout/default"/>
    <dgm:cxn modelId="{024618DC-A290-403E-B4B6-0E3CE09C1D84}" type="presOf" srcId="{60E0E366-E2DD-40CB-8786-39D6F52A98F3}" destId="{303728D6-86F1-4BAD-ADE7-2979EAA61898}" srcOrd="0" destOrd="0" presId="urn:microsoft.com/office/officeart/2005/8/layout/default"/>
    <dgm:cxn modelId="{A458EE42-ACF2-4DAF-BC55-D9BEE0020070}" type="presOf" srcId="{DBEE8DD4-DF2C-430A-B606-1AAEA721709E}" destId="{712C6680-FC6A-4DFF-8009-81E08ABAD4C1}" srcOrd="0" destOrd="0" presId="urn:microsoft.com/office/officeart/2005/8/layout/default"/>
    <dgm:cxn modelId="{B5F79523-332E-47FA-9657-B6B205F491F1}" srcId="{700B282E-DA3B-4DAD-B289-B9B63B6E629C}" destId="{DBEE8DD4-DF2C-430A-B606-1AAEA721709E}" srcOrd="6" destOrd="0" parTransId="{25D38249-1E2F-43BB-8431-A0A4F92A0906}" sibTransId="{295A6422-E0C1-4EA8-A279-04E8AC707AA2}"/>
    <dgm:cxn modelId="{A309AB9D-CFD9-4D21-9BF1-9EE95391A220}" type="presOf" srcId="{700B282E-DA3B-4DAD-B289-B9B63B6E629C}" destId="{A801036C-1717-4CF5-BB28-A8F86B215E33}" srcOrd="0" destOrd="0" presId="urn:microsoft.com/office/officeart/2005/8/layout/default"/>
    <dgm:cxn modelId="{B09A634B-CD1B-474C-B0D3-1F538C2FA770}" srcId="{700B282E-DA3B-4DAD-B289-B9B63B6E629C}" destId="{60E0E366-E2DD-40CB-8786-39D6F52A98F3}" srcOrd="1" destOrd="0" parTransId="{9D5F2DE6-E555-4836-B9D9-FA0CC1A4ED52}" sibTransId="{CDA5A4B4-3040-4265-995D-8B97822A035E}"/>
    <dgm:cxn modelId="{38ECB443-C07A-4C83-8909-0D204048826D}" type="presOf" srcId="{1EBAA2FA-F426-4C67-A76B-D52AC052D679}" destId="{C3ADEA28-F56F-4F57-8ADB-0A2063DC8E39}" srcOrd="0" destOrd="0" presId="urn:microsoft.com/office/officeart/2005/8/layout/default"/>
    <dgm:cxn modelId="{CD8FEDF1-DBB0-4EEF-B263-23891F90A3EE}" type="presOf" srcId="{22C37075-CF1C-4D44-9FCE-CF5364633FB0}" destId="{B7E76127-B9D8-496C-9329-1CF7B2933428}" srcOrd="0" destOrd="0" presId="urn:microsoft.com/office/officeart/2005/8/layout/default"/>
    <dgm:cxn modelId="{5FA5EE06-E1F3-4BB6-8185-895E15337522}" srcId="{700B282E-DA3B-4DAD-B289-B9B63B6E629C}" destId="{1EBAA2FA-F426-4C67-A76B-D52AC052D679}" srcOrd="5" destOrd="0" parTransId="{F42C6BB4-EDD2-4D5B-A285-78EBCE0E2584}" sibTransId="{3FD7E0BB-0C8F-4366-8180-351CE703394D}"/>
    <dgm:cxn modelId="{55D03FB5-D6CD-4601-9547-086498B1AF30}" srcId="{700B282E-DA3B-4DAD-B289-B9B63B6E629C}" destId="{44D7DCE5-4A65-4790-BF1D-9D4644E17C70}" srcOrd="3" destOrd="0" parTransId="{82025534-57F8-4313-9268-9175ED0CCBB4}" sibTransId="{76DCADBE-42DB-43AB-B06E-1A88DF3E4EA9}"/>
    <dgm:cxn modelId="{7EFAE3EF-96C9-49F0-9992-796964A53C0B}" type="presOf" srcId="{44D7DCE5-4A65-4790-BF1D-9D4644E17C70}" destId="{2F574E1A-B161-444D-91EA-4F4D55B65FF2}" srcOrd="0" destOrd="0" presId="urn:microsoft.com/office/officeart/2005/8/layout/default"/>
    <dgm:cxn modelId="{BAAE983C-7C9A-4C30-BD2A-041D9C49D4A5}" srcId="{700B282E-DA3B-4DAD-B289-B9B63B6E629C}" destId="{844A41B7-8D54-4A39-B4D8-CD7B3AFEA440}" srcOrd="2" destOrd="0" parTransId="{A6174798-F6FF-4EBD-B22E-75E438D5C893}" sibTransId="{150BB2FC-DB05-4310-A909-DEFB5DA1EF63}"/>
    <dgm:cxn modelId="{7D75ED65-2D02-4982-A2FC-69A1E67C25A3}" srcId="{700B282E-DA3B-4DAD-B289-B9B63B6E629C}" destId="{22C37075-CF1C-4D44-9FCE-CF5364633FB0}" srcOrd="0" destOrd="0" parTransId="{800C4CEB-D6C3-4DCF-8134-D0E308AA0682}" sibTransId="{1DCD6FF7-650C-4B41-8873-43851E9506BA}"/>
    <dgm:cxn modelId="{E2972BA0-B38D-4132-9988-F93D7E7DACDE}" type="presParOf" srcId="{A801036C-1717-4CF5-BB28-A8F86B215E33}" destId="{B7E76127-B9D8-496C-9329-1CF7B2933428}" srcOrd="0" destOrd="0" presId="urn:microsoft.com/office/officeart/2005/8/layout/default"/>
    <dgm:cxn modelId="{91CB59CA-5D9B-424C-B35E-25BA53D6FCA0}" type="presParOf" srcId="{A801036C-1717-4CF5-BB28-A8F86B215E33}" destId="{497C6995-907A-4C2C-817D-744FB86AA6EA}" srcOrd="1" destOrd="0" presId="urn:microsoft.com/office/officeart/2005/8/layout/default"/>
    <dgm:cxn modelId="{D5D70101-9D40-4445-AF3D-1C475AF3BF4F}" type="presParOf" srcId="{A801036C-1717-4CF5-BB28-A8F86B215E33}" destId="{303728D6-86F1-4BAD-ADE7-2979EAA61898}" srcOrd="2" destOrd="0" presId="urn:microsoft.com/office/officeart/2005/8/layout/default"/>
    <dgm:cxn modelId="{F859498D-FFDB-4112-B89D-494F07D6F371}" type="presParOf" srcId="{A801036C-1717-4CF5-BB28-A8F86B215E33}" destId="{0B0B5D08-DC8E-4E19-972C-A32B057880AE}" srcOrd="3" destOrd="0" presId="urn:microsoft.com/office/officeart/2005/8/layout/default"/>
    <dgm:cxn modelId="{CB0492CC-1D02-4530-B7E0-EEB9689DAD18}" type="presParOf" srcId="{A801036C-1717-4CF5-BB28-A8F86B215E33}" destId="{63856A66-98A9-4C47-B0F9-9EF7C027B98E}" srcOrd="4" destOrd="0" presId="urn:microsoft.com/office/officeart/2005/8/layout/default"/>
    <dgm:cxn modelId="{1EB039EB-B0C4-46E6-9F74-A43A71AC114E}" type="presParOf" srcId="{A801036C-1717-4CF5-BB28-A8F86B215E33}" destId="{D5E3A33B-4677-4993-A1D3-F26CC2C27A11}" srcOrd="5" destOrd="0" presId="urn:microsoft.com/office/officeart/2005/8/layout/default"/>
    <dgm:cxn modelId="{0FBBEA58-2268-4C65-9AF1-C2C40B10D117}" type="presParOf" srcId="{A801036C-1717-4CF5-BB28-A8F86B215E33}" destId="{2F574E1A-B161-444D-91EA-4F4D55B65FF2}" srcOrd="6" destOrd="0" presId="urn:microsoft.com/office/officeart/2005/8/layout/default"/>
    <dgm:cxn modelId="{166F5043-9B9E-4EBD-AEE4-839CFD0F9B97}" type="presParOf" srcId="{A801036C-1717-4CF5-BB28-A8F86B215E33}" destId="{723519A8-220E-41ED-B742-27E8012DB8F6}" srcOrd="7" destOrd="0" presId="urn:microsoft.com/office/officeart/2005/8/layout/default"/>
    <dgm:cxn modelId="{044AC7CB-B5A4-419B-89F5-995793A984D1}" type="presParOf" srcId="{A801036C-1717-4CF5-BB28-A8F86B215E33}" destId="{9EC1BB58-A4E3-4F3A-B1DD-06B35DF9C8EE}" srcOrd="8" destOrd="0" presId="urn:microsoft.com/office/officeart/2005/8/layout/default"/>
    <dgm:cxn modelId="{03D96FC8-EAD2-40F0-A076-1AC2D8D9C13F}" type="presParOf" srcId="{A801036C-1717-4CF5-BB28-A8F86B215E33}" destId="{A998CD69-CB86-4913-B0C0-69E7F85052A9}" srcOrd="9" destOrd="0" presId="urn:microsoft.com/office/officeart/2005/8/layout/default"/>
    <dgm:cxn modelId="{D277EC31-EF9E-4925-BB08-C87D14C5143E}" type="presParOf" srcId="{A801036C-1717-4CF5-BB28-A8F86B215E33}" destId="{C3ADEA28-F56F-4F57-8ADB-0A2063DC8E39}" srcOrd="10" destOrd="0" presId="urn:microsoft.com/office/officeart/2005/8/layout/default"/>
    <dgm:cxn modelId="{4955203F-EE4F-4D4D-AD28-27310F1797CC}" type="presParOf" srcId="{A801036C-1717-4CF5-BB28-A8F86B215E33}" destId="{4802BE45-B6B7-429A-905E-E7A79867090D}" srcOrd="11" destOrd="0" presId="urn:microsoft.com/office/officeart/2005/8/layout/default"/>
    <dgm:cxn modelId="{BEA532C0-7E9A-4647-AF60-E32C029AC5BB}" type="presParOf" srcId="{A801036C-1717-4CF5-BB28-A8F86B215E33}" destId="{712C6680-FC6A-4DFF-8009-81E08ABAD4C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76127-B9D8-496C-9329-1CF7B2933428}">
      <dsp:nvSpPr>
        <dsp:cNvPr id="0" name=""/>
        <dsp:cNvSpPr/>
      </dsp:nvSpPr>
      <dsp:spPr>
        <a:xfrm>
          <a:off x="0" y="165193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Premio Living </a:t>
          </a:r>
          <a:r>
            <a:rPr lang="es-ES" sz="1900" kern="1200" dirty="0" err="1">
              <a:solidFill>
                <a:srgbClr val="008000"/>
              </a:solidFill>
            </a:rPr>
            <a:t>Legends</a:t>
          </a:r>
          <a:r>
            <a:rPr lang="es-ES" sz="1900" kern="1200" dirty="0">
              <a:solidFill>
                <a:srgbClr val="008000"/>
              </a:solidFill>
            </a:rPr>
            <a:t> por Servicios a la Humanidad.</a:t>
          </a:r>
        </a:p>
      </dsp:txBody>
      <dsp:txXfrm>
        <a:off x="0" y="165193"/>
        <a:ext cx="2587787" cy="1552672"/>
      </dsp:txXfrm>
    </dsp:sp>
    <dsp:sp modelId="{303728D6-86F1-4BAD-ADE7-2979EAA61898}">
      <dsp:nvSpPr>
        <dsp:cNvPr id="0" name=""/>
        <dsp:cNvSpPr/>
      </dsp:nvSpPr>
      <dsp:spPr>
        <a:xfrm>
          <a:off x="2846566" y="165193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Medalla de Justicia John </a:t>
          </a:r>
          <a:r>
            <a:rPr lang="es-ES" sz="1900" kern="1200" dirty="0" err="1">
              <a:solidFill>
                <a:srgbClr val="008000"/>
              </a:solidFill>
            </a:rPr>
            <a:t>Jay</a:t>
          </a:r>
          <a:r>
            <a:rPr lang="es-ES" sz="1900" kern="1200" dirty="0">
              <a:solidFill>
                <a:srgbClr val="008000"/>
              </a:solidFill>
            </a:rPr>
            <a:t>, entregada por el Colegio de Justicia Criminal John </a:t>
          </a:r>
          <a:r>
            <a:rPr lang="es-ES" sz="1900" kern="1200" dirty="0" err="1">
              <a:solidFill>
                <a:srgbClr val="008000"/>
              </a:solidFill>
            </a:rPr>
            <a:t>Jay</a:t>
          </a:r>
          <a:r>
            <a:rPr lang="es-ES" sz="1900" kern="1200" dirty="0">
              <a:solidFill>
                <a:srgbClr val="008000"/>
              </a:solidFill>
            </a:rPr>
            <a:t>.</a:t>
          </a:r>
        </a:p>
      </dsp:txBody>
      <dsp:txXfrm>
        <a:off x="2846566" y="165193"/>
        <a:ext cx="2587787" cy="1552672"/>
      </dsp:txXfrm>
    </dsp:sp>
    <dsp:sp modelId="{63856A66-98A9-4C47-B0F9-9EF7C027B98E}">
      <dsp:nvSpPr>
        <dsp:cNvPr id="0" name=""/>
        <dsp:cNvSpPr/>
      </dsp:nvSpPr>
      <dsp:spPr>
        <a:xfrm>
          <a:off x="5693132" y="165193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Premio </a:t>
          </a:r>
          <a:r>
            <a:rPr lang="es-ES" sz="1900" kern="1200" dirty="0" err="1">
              <a:solidFill>
                <a:srgbClr val="008000"/>
              </a:solidFill>
            </a:rPr>
            <a:t>Gruber</a:t>
          </a:r>
          <a:r>
            <a:rPr lang="es-ES" sz="1900" kern="1200" dirty="0">
              <a:solidFill>
                <a:srgbClr val="008000"/>
              </a:solidFill>
            </a:rPr>
            <a:t> por los Derechos de la Mujer en 2009.</a:t>
          </a:r>
        </a:p>
      </dsp:txBody>
      <dsp:txXfrm>
        <a:off x="5693132" y="165193"/>
        <a:ext cx="2587787" cy="1552672"/>
      </dsp:txXfrm>
    </dsp:sp>
    <dsp:sp modelId="{2F574E1A-B161-444D-91EA-4F4D55B65FF2}">
      <dsp:nvSpPr>
        <dsp:cNvPr id="0" name=""/>
        <dsp:cNvSpPr/>
      </dsp:nvSpPr>
      <dsp:spPr>
        <a:xfrm>
          <a:off x="0" y="1976644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John F. Kennedy Premio Perfil de Coraje en 2009.</a:t>
          </a:r>
        </a:p>
      </dsp:txBody>
      <dsp:txXfrm>
        <a:off x="0" y="1976644"/>
        <a:ext cx="2587787" cy="1552672"/>
      </dsp:txXfrm>
    </dsp:sp>
    <dsp:sp modelId="{9EC1BB58-A4E3-4F3A-B1DD-06B35DF9C8EE}">
      <dsp:nvSpPr>
        <dsp:cNvPr id="0" name=""/>
        <dsp:cNvSpPr/>
      </dsp:nvSpPr>
      <dsp:spPr>
        <a:xfrm>
          <a:off x="2846566" y="1976644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Cinta Azul para la Paz de la Escuela de Gobierno John F. Kennedy en la Universidad Harvard en 2007</a:t>
          </a:r>
        </a:p>
      </dsp:txBody>
      <dsp:txXfrm>
        <a:off x="2846566" y="1976644"/>
        <a:ext cx="2587787" cy="1552672"/>
      </dsp:txXfrm>
    </dsp:sp>
    <dsp:sp modelId="{C3ADEA28-F56F-4F57-8ADB-0A2063DC8E39}">
      <dsp:nvSpPr>
        <dsp:cNvPr id="0" name=""/>
        <dsp:cNvSpPr/>
      </dsp:nvSpPr>
      <dsp:spPr>
        <a:xfrm>
          <a:off x="5693132" y="1976644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rgbClr val="008000"/>
              </a:solidFill>
            </a:rPr>
            <a:t>Premio Humanitario </a:t>
          </a:r>
          <a:r>
            <a:rPr lang="es-ES" sz="1900" kern="1200" dirty="0" err="1">
              <a:solidFill>
                <a:srgbClr val="008000"/>
              </a:solidFill>
            </a:rPr>
            <a:t>Joli</a:t>
          </a:r>
          <a:r>
            <a:rPr lang="es-ES" sz="1900" kern="1200" dirty="0">
              <a:solidFill>
                <a:srgbClr val="008000"/>
              </a:solidFill>
            </a:rPr>
            <a:t> de la Escuela Condado </a:t>
          </a:r>
          <a:r>
            <a:rPr lang="es-ES" sz="1900" kern="1200" dirty="0" err="1">
              <a:solidFill>
                <a:srgbClr val="008000"/>
              </a:solidFill>
            </a:rPr>
            <a:t>Riverdale</a:t>
          </a:r>
          <a:r>
            <a:rPr lang="es-ES" sz="1900" kern="1200" dirty="0">
              <a:solidFill>
                <a:srgbClr val="008000"/>
              </a:solidFill>
            </a:rPr>
            <a:t> en 2007</a:t>
          </a:r>
        </a:p>
      </dsp:txBody>
      <dsp:txXfrm>
        <a:off x="5693132" y="1976644"/>
        <a:ext cx="2587787" cy="1552672"/>
      </dsp:txXfrm>
    </dsp:sp>
    <dsp:sp modelId="{712C6680-FC6A-4DFF-8009-81E08ABAD4C1}">
      <dsp:nvSpPr>
        <dsp:cNvPr id="0" name=""/>
        <dsp:cNvSpPr/>
      </dsp:nvSpPr>
      <dsp:spPr>
        <a:xfrm>
          <a:off x="2846566" y="3788095"/>
          <a:ext cx="2587787" cy="155267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008000"/>
              </a:solidFill>
            </a:rPr>
            <a:t>Women's </a:t>
          </a:r>
          <a:r>
            <a:rPr lang="en-US" sz="1900" kern="1200" dirty="0" err="1">
              <a:solidFill>
                <a:srgbClr val="008000"/>
              </a:solidFill>
            </a:rPr>
            <a:t>eNews</a:t>
          </a:r>
          <a:r>
            <a:rPr lang="en-US" sz="1900" kern="1200" dirty="0">
              <a:solidFill>
                <a:srgbClr val="008000"/>
              </a:solidFill>
            </a:rPr>
            <a:t> 2008 Leaders for the 21st Century Award</a:t>
          </a:r>
          <a:r>
            <a:rPr lang="en-US" sz="1900" kern="1200" baseline="30000" dirty="0">
              <a:solidFill>
                <a:srgbClr val="008000"/>
              </a:solidFill>
            </a:rPr>
            <a:t>14</a:t>
          </a:r>
          <a:endParaRPr lang="es-ES" sz="1900" kern="1200" dirty="0">
            <a:solidFill>
              <a:srgbClr val="008000"/>
            </a:solidFill>
          </a:endParaRPr>
        </a:p>
      </dsp:txBody>
      <dsp:txXfrm>
        <a:off x="2846566" y="3788095"/>
        <a:ext cx="2587787" cy="15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30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2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1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09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30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63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58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E8BA-FF8C-43DE-8182-B499BDA6B344}" type="datetimeFigureOut">
              <a:rPr lang="es-ES" smtClean="0"/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962B-1EE8-48B4-9131-87C33E11A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7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8000"/>
                </a:solidFill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¿QUIÉN ES?</a:t>
            </a:r>
          </a:p>
          <a:p>
            <a:endParaRPr lang="es-ES" sz="4000" b="1" dirty="0" smtClean="0">
              <a:solidFill>
                <a:srgbClr val="008000"/>
              </a:solidFill>
              <a:latin typeface="Leelawadee UI" panose="020B0502040204020203" pitchFamily="34" charset="-34"/>
              <a:ea typeface="Cambria" panose="02040503050406030204" pitchFamily="18" charset="0"/>
              <a:cs typeface="Leelawadee UI" panose="020B0502040204020203" pitchFamily="34" charset="-34"/>
            </a:endParaRPr>
          </a:p>
          <a:p>
            <a:r>
              <a:rPr lang="es-ES" sz="2400" dirty="0"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Activista por la paz y responsable del movimiento que trajo el fin de la segunda guerra civil en Liberia en 2003, lideró la elección de Ellen Johnson como presidenta de su país y junto a ella y la yemení </a:t>
            </a:r>
            <a:r>
              <a:rPr lang="es-ES" sz="2400" dirty="0" err="1"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Tawakkul</a:t>
            </a:r>
            <a:r>
              <a:rPr lang="es-ES" sz="2400" dirty="0"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Karman</a:t>
            </a:r>
            <a:r>
              <a:rPr lang="es-ES" sz="2400" dirty="0">
                <a:latin typeface="Leelawadee UI" panose="020B0502040204020203" pitchFamily="34" charset="-34"/>
                <a:ea typeface="Cambria" panose="02040503050406030204" pitchFamily="18" charset="0"/>
                <a:cs typeface="Leelawadee UI" panose="020B0502040204020203" pitchFamily="34" charset="-34"/>
              </a:rPr>
              <a:t> obtuvo en 2011 el Premio Nobel de la Paz.  </a:t>
            </a:r>
            <a:endParaRPr lang="es-ES" sz="2400" dirty="0" smtClean="0">
              <a:latin typeface="Leelawadee UI" panose="020B0502040204020203" pitchFamily="34" charset="-34"/>
              <a:ea typeface="Cambria" panose="02040503050406030204" pitchFamily="18" charset="0"/>
              <a:cs typeface="Leelawadee UI" panose="020B0502040204020203" pitchFamily="34" charset="-34"/>
            </a:endParaRPr>
          </a:p>
          <a:p>
            <a:r>
              <a:rPr lang="es-ES" sz="2400" dirty="0"/>
              <a:t>N</a:t>
            </a:r>
            <a:r>
              <a:rPr lang="es-ES" sz="2400" dirty="0" smtClean="0"/>
              <a:t>ació </a:t>
            </a:r>
            <a:r>
              <a:rPr lang="es-ES" sz="2400" dirty="0"/>
              <a:t>en la zona central de Liberia en 1972 . A la edad de 17 años, se trasladó a Monrovia, cuando estalló la </a:t>
            </a:r>
            <a:r>
              <a:rPr lang="es-ES" sz="2400" b="1" dirty="0"/>
              <a:t>Primera Guerra Civil</a:t>
            </a:r>
            <a:r>
              <a:rPr lang="es-ES" sz="2400" dirty="0"/>
              <a:t> del país. Se formó como terapeuta durante la guerra civil y trabajó con los niños que fueron soldados del ejército de Charles Taylor. Rodeada por las imágenes de la guerra, </a:t>
            </a:r>
            <a:r>
              <a:rPr lang="es-ES" sz="2400" dirty="0" err="1"/>
              <a:t>Gbowee</a:t>
            </a:r>
            <a:r>
              <a:rPr lang="es-ES" sz="2400" dirty="0"/>
              <a:t> se dio cuenta de que "si cualquier cambio tuviera que suceder en la sociedad, dicho cambio tendría que llevarse a cabo por las madres". </a:t>
            </a:r>
            <a:r>
              <a:rPr lang="es-ES" sz="2400" dirty="0" err="1"/>
              <a:t>Leymah</a:t>
            </a:r>
            <a:r>
              <a:rPr lang="es-ES" sz="2400" dirty="0"/>
              <a:t> </a:t>
            </a:r>
            <a:r>
              <a:rPr lang="es-ES" sz="2400" dirty="0" err="1"/>
              <a:t>Gbowee</a:t>
            </a:r>
            <a:r>
              <a:rPr lang="es-ES" sz="2400" dirty="0"/>
              <a:t> tiene 6 hijos (</a:t>
            </a:r>
            <a:r>
              <a:rPr lang="es-ES" sz="2400" b="1" dirty="0"/>
              <a:t> </a:t>
            </a:r>
            <a:r>
              <a:rPr lang="es-ES" sz="2400" dirty="0" err="1"/>
              <a:t>Jaydyn</a:t>
            </a:r>
            <a:r>
              <a:rPr lang="es-ES" sz="2400" dirty="0"/>
              <a:t> </a:t>
            </a:r>
            <a:r>
              <a:rPr lang="es-ES" sz="2400" dirty="0" err="1"/>
              <a:t>Thelma</a:t>
            </a:r>
            <a:r>
              <a:rPr lang="es-ES" sz="2400" dirty="0"/>
              <a:t> Abigail, </a:t>
            </a:r>
            <a:r>
              <a:rPr lang="es-ES" sz="2400" dirty="0" err="1"/>
              <a:t>Amber</a:t>
            </a:r>
            <a:r>
              <a:rPr lang="es-ES" sz="2400" dirty="0"/>
              <a:t>, Nicole, Lucia, Arthur y Joshua </a:t>
            </a:r>
            <a:r>
              <a:rPr lang="es-ES" sz="2400" dirty="0" err="1"/>
              <a:t>Menash</a:t>
            </a:r>
            <a:r>
              <a:rPr lang="es-ES" sz="2400" dirty="0"/>
              <a:t>).  </a:t>
            </a:r>
          </a:p>
          <a:p>
            <a:endParaRPr lang="es-ES" sz="2400" dirty="0">
              <a:latin typeface="Leelawadee UI" panose="020B0502040204020203" pitchFamily="34" charset="-34"/>
              <a:ea typeface="Cambria" panose="02040503050406030204" pitchFamily="18" charset="0"/>
              <a:cs typeface="Leelawadee UI" panose="020B0502040204020203" pitchFamily="34" charset="-34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45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477"/>
            <a:ext cx="9144000" cy="342899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05" y="3428999"/>
            <a:ext cx="921970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569" y="0"/>
            <a:ext cx="2436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rgbClr val="008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PREMIOS</a:t>
            </a:r>
            <a:endParaRPr lang="es-ES" sz="2400" b="1" dirty="0">
              <a:solidFill>
                <a:srgbClr val="008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4" name="3 Imagen" descr="D:\CEA\LEYMAH GBOWEE\premio nobel de la pa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" y="823538"/>
            <a:ext cx="5745189" cy="282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D:\CEA\LEYMAH GBOWEE\premio nobel leyma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017921"/>
            <a:ext cx="5436096" cy="28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0 Rectángulo redondeado"/>
          <p:cNvSpPr/>
          <p:nvPr/>
        </p:nvSpPr>
        <p:spPr>
          <a:xfrm>
            <a:off x="1547664" y="2686123"/>
            <a:ext cx="6120680" cy="148379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PREMIO NOBEL DE LA PAZ</a:t>
            </a:r>
            <a:endParaRPr lang="es-ES" sz="1600" dirty="0">
              <a:solidFill>
                <a:srgbClr val="0080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dirty="0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octubre de 2011 junto a su compatriota Ellen Johnson-</a:t>
            </a:r>
            <a:r>
              <a:rPr lang="es-ES" dirty="0" err="1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Sirleaf</a:t>
            </a:r>
            <a:r>
              <a:rPr lang="es-ES" dirty="0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 y Yemení </a:t>
            </a:r>
            <a:r>
              <a:rPr lang="es-ES" dirty="0" err="1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Tawakul</a:t>
            </a:r>
            <a:r>
              <a:rPr lang="es-ES" dirty="0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es-ES" sz="1100" dirty="0">
              <a:solidFill>
                <a:srgbClr val="008000"/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b="1" dirty="0">
                <a:solidFill>
                  <a:srgbClr val="008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s-ES" sz="1100" dirty="0">
              <a:solidFill>
                <a:srgbClr val="008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39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5471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8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PREMIOS</a:t>
            </a:r>
            <a:endParaRPr lang="es-ES" sz="2400" b="1" dirty="0">
              <a:solidFill>
                <a:srgbClr val="008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78534019"/>
              </p:ext>
            </p:extLst>
          </p:nvPr>
        </p:nvGraphicFramePr>
        <p:xfrm>
          <a:off x="395536" y="803358"/>
          <a:ext cx="8280920" cy="550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88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91450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8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ONG</a:t>
            </a:r>
          </a:p>
          <a:p>
            <a:endParaRPr lang="es-ES" sz="4000" b="1" dirty="0">
              <a:solidFill>
                <a:srgbClr val="008000"/>
              </a:solidFill>
            </a:endParaRPr>
          </a:p>
          <a:p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Leymah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creó una ONG llamada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Gbowee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Peace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Foundation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Africa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-USA. Con sede en la ciudad de Nueva York, esta organización moviliza recursos para apoyar a las organizaciones de base que aumentan el acceso a la educación y el desarrollo para las mujeres y las niñas en África occidental, con un enfoque particular en la realización de inversiones estratégicas en el trabajo de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Gbowee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Peace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Foundation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Africa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en Liberia.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Gbowee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Peace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Foundation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Africa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-USA también promueve el compromiso público con la visión y el trabajo de nuestro fundador,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Leymah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s-ES" sz="2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Gbowee</a:t>
            </a:r>
            <a:r>
              <a:rPr lang="es-ES" sz="2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y busca compartir las lecciones de su liderazgo. </a:t>
            </a:r>
          </a:p>
          <a:p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8" y="4929882"/>
            <a:ext cx="3421429" cy="1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54469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8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FRASES DE LEYMA GBOWEE</a:t>
            </a:r>
          </a:p>
          <a:p>
            <a:endParaRPr lang="es-ES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«Independientemente de a quién reces, durante la guerra nuestras experiencias como comunidad y como madres son las mismas.»</a:t>
            </a:r>
          </a:p>
          <a:p>
            <a:endParaRPr lang="es-ES" sz="22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«Hombres disparando contra personas inocentes, hombres matándose entre sí, hombres violando, hombres siendo los tipos malos.»</a:t>
            </a:r>
          </a:p>
          <a:p>
            <a:endParaRPr lang="es-ES" sz="22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«Las mujeres son las que soportan la mayor carga. Nosotras también somos quienes nutren las sociedades.» </a:t>
            </a:r>
          </a:p>
          <a:p>
            <a:endParaRPr lang="es-ES" sz="22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«Es el momento de que las mujeres dejemos de estar modestamente enojadas»</a:t>
            </a:r>
          </a:p>
          <a:p>
            <a:endParaRPr lang="es-ES" sz="22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«El liderazgo está de pie con su gente. La gente dice que tienes que vivir para luchar otro día, pero a veces tienes que demostrar que eres un verdadero líder»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05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259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perfil 2</dc:creator>
  <cp:lastModifiedBy>perfil 2</cp:lastModifiedBy>
  <cp:revision>3</cp:revision>
  <dcterms:created xsi:type="dcterms:W3CDTF">2019-01-21T10:55:13Z</dcterms:created>
  <dcterms:modified xsi:type="dcterms:W3CDTF">2019-01-21T11:23:52Z</dcterms:modified>
</cp:coreProperties>
</file>